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7909550" cx="7315200"/>
  <p:notesSz cx="6858000" cy="9144000"/>
  <p:embeddedFontLst>
    <p:embeddedFont>
      <p:font typeface="IM Fell English"/>
      <p:regular r:id="rId16"/>
      <p: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91">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91" orient="horz"/>
        <p:guide pos="230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IMFellEnglish-italic.fntdata"/><Relationship Id="rId16" Type="http://schemas.openxmlformats.org/officeDocument/2006/relationships/font" Target="fonts/IMFellEnglish-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d7789f38a_0_3: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d7789f38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e1e8711e7_0_66: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e1e8711e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e1e8711e7_0_59: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e1e8711e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e1e8711e7_0_20: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e1e8711e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e1e8711e7_0_33: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e1e8711e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e1e8711e7_0_53: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e1e8711e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e1e8711e7_0_26: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e1e8711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e1e8711e7_0_47: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e1e8711e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e1e8711e7_0_41:notes"/>
          <p:cNvSpPr/>
          <p:nvPr>
            <p:ph idx="2" type="sldImg"/>
          </p:nvPr>
        </p:nvSpPr>
        <p:spPr>
          <a:xfrm>
            <a:off x="1843703" y="685800"/>
            <a:ext cx="3171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e1e8711e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49367" y="1144989"/>
            <a:ext cx="6816600" cy="315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49360" y="4358249"/>
            <a:ext cx="6816600" cy="1218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49360" y="1700972"/>
            <a:ext cx="6816600" cy="3019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249360" y="4847415"/>
            <a:ext cx="6816600" cy="20001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49360" y="3307525"/>
            <a:ext cx="6816600" cy="1294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49360" y="684349"/>
            <a:ext cx="6816600" cy="8808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249360" y="1772248"/>
            <a:ext cx="6816600" cy="525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49360" y="684349"/>
            <a:ext cx="6816600" cy="8808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249360" y="1772248"/>
            <a:ext cx="3199800" cy="5253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3865920" y="1772248"/>
            <a:ext cx="3199800" cy="5253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49360" y="684349"/>
            <a:ext cx="6816600" cy="8808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49360" y="854388"/>
            <a:ext cx="2246400" cy="11619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249360" y="2136893"/>
            <a:ext cx="2246400" cy="488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392200" y="692230"/>
            <a:ext cx="5094300" cy="62907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657600" y="-192"/>
            <a:ext cx="3657600" cy="790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2400" y="1896347"/>
            <a:ext cx="3236100" cy="2279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12400" y="4310501"/>
            <a:ext cx="3236100" cy="189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3951600" y="1113465"/>
            <a:ext cx="3069600" cy="56823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49360" y="6505676"/>
            <a:ext cx="4799100" cy="930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6777966" y="7170982"/>
            <a:ext cx="438600" cy="605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9360" y="684349"/>
            <a:ext cx="6816600" cy="880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49360" y="1772248"/>
            <a:ext cx="6816600" cy="52536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6777966" y="7170982"/>
            <a:ext cx="438600" cy="6054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s://www.tudorgroup.co.uk/?p=373#:~:text=Within%20the%20Elizabethan%20military%20structure,and%20Wiffler%20were%20still%20in" TargetMode="External"/><Relationship Id="rId5" Type="http://schemas.openxmlformats.org/officeDocument/2006/relationships/hyperlink" Target="https://www.tudorgroup.co.uk/?p=373#:~:text=Within%20the%20Elizabethan%20military%20structure,and%20Wiffler%20were%20still%20in" TargetMode="External"/><Relationship Id="rId6" Type="http://schemas.openxmlformats.org/officeDocument/2006/relationships/hyperlink" Target="http://elizabethanenglandlife.com/different-kinds-of-elizabethan-era-weapons.html#Popular_Elizabethan_Weapons_from_Medieval_Tim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E1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2291603"/>
            <a:ext cx="7315200" cy="4039147"/>
          </a:xfrm>
          <a:prstGeom prst="rect">
            <a:avLst/>
          </a:prstGeom>
          <a:noFill/>
          <a:ln>
            <a:noFill/>
          </a:ln>
          <a:effectLst>
            <a:outerShdw blurRad="500063" rotWithShape="0" algn="bl" dir="16140000" dist="952500">
              <a:srgbClr val="000000"/>
            </a:outerShdw>
            <a:reflection blurRad="0" dir="0" dist="0" endA="0" fadeDir="5400012" kx="0" rotWithShape="0" algn="bl" stPos="0" sy="-100000" ky="0"/>
          </a:effectLst>
        </p:spPr>
      </p:pic>
      <p:sp>
        <p:nvSpPr>
          <p:cNvPr id="55" name="Google Shape;55;p13"/>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D9D9D9"/>
                </a:solidFill>
                <a:latin typeface="IM Fell English"/>
                <a:ea typeface="IM Fell English"/>
                <a:cs typeface="IM Fell English"/>
                <a:sym typeface="IM Fell English"/>
              </a:rPr>
              <a:t>E</a:t>
            </a:r>
            <a:r>
              <a:rPr b="1" lang="en">
                <a:solidFill>
                  <a:srgbClr val="D9D9D9"/>
                </a:solidFill>
                <a:latin typeface="IM Fell English"/>
                <a:ea typeface="IM Fell English"/>
                <a:cs typeface="IM Fell English"/>
                <a:sym typeface="IM Fell English"/>
              </a:rPr>
              <a:t>lizabethan Era</a:t>
            </a:r>
            <a:endParaRPr b="1">
              <a:solidFill>
                <a:srgbClr val="D9D9D9"/>
              </a:solidFill>
              <a:latin typeface="IM Fell English"/>
              <a:ea typeface="IM Fell English"/>
              <a:cs typeface="IM Fell English"/>
              <a:sym typeface="IM Fell English"/>
            </a:endParaRPr>
          </a:p>
        </p:txBody>
      </p:sp>
      <p:sp>
        <p:nvSpPr>
          <p:cNvPr id="56" name="Google Shape;56;p13"/>
          <p:cNvSpPr txBox="1"/>
          <p:nvPr>
            <p:ph idx="1" type="subTitle"/>
          </p:nvPr>
        </p:nvSpPr>
        <p:spPr>
          <a:xfrm>
            <a:off x="173100" y="1380521"/>
            <a:ext cx="6816600" cy="1218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3000">
                <a:solidFill>
                  <a:srgbClr val="3C78D8"/>
                </a:solidFill>
                <a:latin typeface="IM Fell English"/>
                <a:ea typeface="IM Fell English"/>
                <a:cs typeface="IM Fell English"/>
                <a:sym typeface="IM Fell English"/>
              </a:rPr>
              <a:t>BY Skye Yang							Period 7</a:t>
            </a:r>
            <a:endParaRPr b="1" sz="3000">
              <a:solidFill>
                <a:srgbClr val="3C78D8"/>
              </a:solidFill>
              <a:latin typeface="IM Fell English"/>
              <a:ea typeface="IM Fell English"/>
              <a:cs typeface="IM Fell English"/>
              <a:sym typeface="IM Fell English"/>
            </a:endParaRPr>
          </a:p>
        </p:txBody>
      </p:sp>
      <p:sp>
        <p:nvSpPr>
          <p:cNvPr id="57" name="Google Shape;57;p13"/>
          <p:cNvSpPr txBox="1"/>
          <p:nvPr>
            <p:ph type="ctrTitle"/>
          </p:nvPr>
        </p:nvSpPr>
        <p:spPr>
          <a:xfrm>
            <a:off x="249300" y="475072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rgbClr val="666666"/>
                </a:solidFill>
                <a:latin typeface="IM Fell English"/>
                <a:ea typeface="IM Fell English"/>
                <a:cs typeface="IM Fell English"/>
                <a:sym typeface="IM Fell English"/>
              </a:rPr>
              <a:t>Military</a:t>
            </a:r>
            <a:endParaRPr b="1" sz="4800">
              <a:solidFill>
                <a:srgbClr val="666666"/>
              </a:solidFill>
              <a:latin typeface="IM Fell English"/>
              <a:ea typeface="IM Fell English"/>
              <a:cs typeface="IM Fell English"/>
              <a:sym typeface="IM Fell English"/>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0" y="2016856"/>
            <a:ext cx="7315201" cy="4922385"/>
          </a:xfrm>
          <a:prstGeom prst="rect">
            <a:avLst/>
          </a:prstGeom>
          <a:noFill/>
          <a:ln>
            <a:noFill/>
          </a:ln>
          <a:effectLst>
            <a:outerShdw rotWithShape="0" algn="bl" dir="5400000" dist="952500">
              <a:srgbClr val="000000">
                <a:alpha val="50000"/>
              </a:srgbClr>
            </a:outerShdw>
            <a:reflection blurRad="0" dir="0" dist="0" endA="0" fadeDir="5400012" kx="0" rotWithShape="0" algn="bl" stPos="0" sy="-100000" ky="0"/>
          </a:effectLst>
        </p:spPr>
      </p:pic>
      <p:sp>
        <p:nvSpPr>
          <p:cNvPr id="126" name="Google Shape;126;p22"/>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IM Fell English"/>
                <a:ea typeface="IM Fell English"/>
                <a:cs typeface="IM Fell English"/>
                <a:sym typeface="IM Fell English"/>
              </a:rPr>
              <a:t>THE END</a:t>
            </a:r>
            <a:endParaRPr b="1">
              <a:solidFill>
                <a:srgbClr val="FFFFFF"/>
              </a:solidFill>
              <a:latin typeface="IM Fell English"/>
              <a:ea typeface="IM Fell English"/>
              <a:cs typeface="IM Fell English"/>
              <a:sym typeface="IM Fell English"/>
            </a:endParaRPr>
          </a:p>
        </p:txBody>
      </p:sp>
      <p:sp>
        <p:nvSpPr>
          <p:cNvPr id="127" name="Google Shape;127;p22"/>
          <p:cNvSpPr txBox="1"/>
          <p:nvPr>
            <p:ph idx="1" type="subTitle"/>
          </p:nvPr>
        </p:nvSpPr>
        <p:spPr>
          <a:xfrm>
            <a:off x="173100" y="1380521"/>
            <a:ext cx="6816600" cy="1218900"/>
          </a:xfrm>
          <a:prstGeom prst="rect">
            <a:avLst/>
          </a:prstGeom>
        </p:spPr>
        <p:txBody>
          <a:bodyPr anchorCtr="0" anchor="t" bIns="91425" lIns="91425" spcFirstLastPara="1" rIns="91425" wrap="square" tIns="91425">
            <a:normAutofit fontScale="92500"/>
          </a:bodyPr>
          <a:lstStyle/>
          <a:p>
            <a:pPr indent="0" lvl="0" marL="0" rtl="0" algn="ctr">
              <a:lnSpc>
                <a:spcPct val="150000"/>
              </a:lnSpc>
              <a:spcBef>
                <a:spcPts val="0"/>
              </a:spcBef>
              <a:spcAft>
                <a:spcPts val="0"/>
              </a:spcAft>
              <a:buClr>
                <a:schemeClr val="dk1"/>
              </a:buClr>
              <a:buSzPct val="36666"/>
              <a:buFont typeface="Arial"/>
              <a:buNone/>
            </a:pPr>
            <a:r>
              <a:rPr b="1" lang="en" sz="3000">
                <a:solidFill>
                  <a:srgbClr val="CC0000"/>
                </a:solidFill>
                <a:latin typeface="IM Fell English"/>
                <a:ea typeface="IM Fell English"/>
                <a:cs typeface="IM Fell English"/>
                <a:sym typeface="IM Fell English"/>
              </a:rPr>
              <a:t>BY SKYE YANG					PERIOD 7</a:t>
            </a:r>
            <a:endParaRPr b="1" sz="3000">
              <a:solidFill>
                <a:srgbClr val="CC0000"/>
              </a:solidFill>
              <a:latin typeface="IM Fell English"/>
              <a:ea typeface="IM Fell English"/>
              <a:cs typeface="IM Fell English"/>
              <a:sym typeface="IM Fell English"/>
            </a:endParaRPr>
          </a:p>
        </p:txBody>
      </p:sp>
      <p:sp>
        <p:nvSpPr>
          <p:cNvPr id="128" name="Google Shape;128;p22"/>
          <p:cNvSpPr txBox="1"/>
          <p:nvPr>
            <p:ph type="ctrTitle"/>
          </p:nvPr>
        </p:nvSpPr>
        <p:spPr>
          <a:xfrm>
            <a:off x="249300" y="475072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rgbClr val="FFFF00"/>
                </a:solidFill>
                <a:latin typeface="IM Fell English"/>
                <a:ea typeface="IM Fell English"/>
                <a:cs typeface="IM Fell English"/>
                <a:sym typeface="IM Fell English"/>
              </a:rPr>
              <a:t>I HOPE YOU ENJOY</a:t>
            </a:r>
            <a:endParaRPr b="1" sz="4800">
              <a:solidFill>
                <a:srgbClr val="FFFF00"/>
              </a:solidFill>
              <a:latin typeface="IM Fell English"/>
              <a:ea typeface="IM Fell English"/>
              <a:cs typeface="IM Fell English"/>
              <a:sym typeface="IM Fell Englis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6000"/>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3836562"/>
            <a:ext cx="7315200" cy="4046426"/>
          </a:xfrm>
          <a:prstGeom prst="rect">
            <a:avLst/>
          </a:prstGeom>
          <a:noFill/>
          <a:ln>
            <a:noFill/>
          </a:ln>
          <a:effectLst>
            <a:outerShdw rotWithShape="0" algn="bl" dir="16260000" dist="952500">
              <a:srgbClr val="000000"/>
            </a:outerShdw>
          </a:effectLst>
        </p:spPr>
      </p:pic>
      <p:sp>
        <p:nvSpPr>
          <p:cNvPr id="63" name="Google Shape;63;p14"/>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IM Fell English"/>
                <a:ea typeface="IM Fell English"/>
                <a:cs typeface="IM Fell English"/>
                <a:sym typeface="IM Fell English"/>
              </a:rPr>
              <a:t>Sources/Sites</a:t>
            </a:r>
            <a:endParaRPr b="1">
              <a:solidFill>
                <a:srgbClr val="FFFFFF"/>
              </a:solidFill>
              <a:latin typeface="IM Fell English"/>
              <a:ea typeface="IM Fell English"/>
              <a:cs typeface="IM Fell English"/>
              <a:sym typeface="IM Fell English"/>
            </a:endParaRPr>
          </a:p>
        </p:txBody>
      </p:sp>
      <p:sp>
        <p:nvSpPr>
          <p:cNvPr id="64" name="Google Shape;64;p14"/>
          <p:cNvSpPr txBox="1"/>
          <p:nvPr>
            <p:ph idx="1" type="subTitle"/>
          </p:nvPr>
        </p:nvSpPr>
        <p:spPr>
          <a:xfrm>
            <a:off x="0" y="1053825"/>
            <a:ext cx="7315200" cy="3547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sz="1800">
              <a:solidFill>
                <a:srgbClr val="980000"/>
              </a:solidFill>
            </a:endParaRPr>
          </a:p>
          <a:p>
            <a:pPr indent="0" lvl="0" marL="0" rtl="0" algn="ctr">
              <a:lnSpc>
                <a:spcPct val="150000"/>
              </a:lnSpc>
              <a:spcBef>
                <a:spcPts val="0"/>
              </a:spcBef>
              <a:spcAft>
                <a:spcPts val="0"/>
              </a:spcAft>
              <a:buNone/>
            </a:pPr>
            <a:r>
              <a:rPr b="1" lang="en" sz="1800" u="sng">
                <a:solidFill>
                  <a:srgbClr val="980000"/>
                </a:solidFill>
                <a:latin typeface="IM Fell English"/>
                <a:ea typeface="IM Fell English"/>
                <a:cs typeface="IM Fell English"/>
                <a:sym typeface="IM Fell English"/>
                <a:hlinkClick r:id="rId4">
                  <a:extLst>
                    <a:ext uri="{A12FA001-AC4F-418D-AE19-62706E023703}">
                      <ahyp:hlinkClr val="tx"/>
                    </a:ext>
                  </a:extLst>
                </a:hlinkClick>
              </a:rPr>
              <a:t>h</a:t>
            </a:r>
            <a:r>
              <a:rPr b="1" lang="en" sz="1800" u="sng">
                <a:solidFill>
                  <a:srgbClr val="980000"/>
                </a:solidFill>
                <a:latin typeface="IM Fell English"/>
                <a:ea typeface="IM Fell English"/>
                <a:cs typeface="IM Fell English"/>
                <a:sym typeface="IM Fell English"/>
                <a:hlinkClick r:id="rId5">
                  <a:extLst>
                    <a:ext uri="{A12FA001-AC4F-418D-AE19-62706E023703}">
                      <ahyp:hlinkClr val="tx"/>
                    </a:ext>
                  </a:extLst>
                </a:hlinkClick>
              </a:rPr>
              <a:t>ttps://www.tudorgroup.co.uk/?p=373#:~:text=Within%20the%20Elizabethan%20military%20structure,and%20Wiffler%20were%20still%20in</a:t>
            </a:r>
            <a:endParaRPr b="1" sz="1800">
              <a:solidFill>
                <a:srgbClr val="980000"/>
              </a:solidFill>
              <a:latin typeface="IM Fell English"/>
              <a:ea typeface="IM Fell English"/>
              <a:cs typeface="IM Fell English"/>
              <a:sym typeface="IM Fell English"/>
            </a:endParaRPr>
          </a:p>
          <a:p>
            <a:pPr indent="0" lvl="0" marL="0" rtl="0" algn="l">
              <a:lnSpc>
                <a:spcPct val="150000"/>
              </a:lnSpc>
              <a:spcBef>
                <a:spcPts val="0"/>
              </a:spcBef>
              <a:spcAft>
                <a:spcPts val="0"/>
              </a:spcAft>
              <a:buNone/>
            </a:pPr>
            <a:r>
              <a:t/>
            </a:r>
            <a:endParaRPr b="1" sz="1500">
              <a:solidFill>
                <a:srgbClr val="980000"/>
              </a:solidFill>
              <a:latin typeface="IM Fell English"/>
              <a:ea typeface="IM Fell English"/>
              <a:cs typeface="IM Fell English"/>
              <a:sym typeface="IM Fell English"/>
            </a:endParaRPr>
          </a:p>
          <a:p>
            <a:pPr indent="0" lvl="0" marL="0" rtl="0" algn="l">
              <a:lnSpc>
                <a:spcPct val="150000"/>
              </a:lnSpc>
              <a:spcBef>
                <a:spcPts val="0"/>
              </a:spcBef>
              <a:spcAft>
                <a:spcPts val="0"/>
              </a:spcAft>
              <a:buNone/>
            </a:pPr>
            <a:r>
              <a:t/>
            </a:r>
            <a:endParaRPr b="1" sz="1500">
              <a:solidFill>
                <a:srgbClr val="980000"/>
              </a:solidFill>
              <a:latin typeface="IM Fell English"/>
              <a:ea typeface="IM Fell English"/>
              <a:cs typeface="IM Fell English"/>
              <a:sym typeface="IM Fell English"/>
            </a:endParaRPr>
          </a:p>
          <a:p>
            <a:pPr indent="0" lvl="0" marL="0" rtl="0" algn="ctr">
              <a:lnSpc>
                <a:spcPct val="150000"/>
              </a:lnSpc>
              <a:spcBef>
                <a:spcPts val="0"/>
              </a:spcBef>
              <a:spcAft>
                <a:spcPts val="0"/>
              </a:spcAft>
              <a:buNone/>
            </a:pPr>
            <a:r>
              <a:rPr b="1" lang="en" sz="1800" u="sng">
                <a:solidFill>
                  <a:srgbClr val="980000"/>
                </a:solidFill>
                <a:latin typeface="IM Fell English"/>
                <a:ea typeface="IM Fell English"/>
                <a:cs typeface="IM Fell English"/>
                <a:sym typeface="IM Fell English"/>
                <a:hlinkClick r:id="rId6">
                  <a:extLst>
                    <a:ext uri="{A12FA001-AC4F-418D-AE19-62706E023703}">
                      <ahyp:hlinkClr val="tx"/>
                    </a:ext>
                  </a:extLst>
                </a:hlinkClick>
              </a:rPr>
              <a:t>http://elizabethanenglandlife.com/different-kinds-of-elizabethan-era-weapons.html#Popular_Elizabethan_Weapons_from_Medieval_Times</a:t>
            </a:r>
            <a:endParaRPr b="1" sz="1800">
              <a:solidFill>
                <a:srgbClr val="980000"/>
              </a:solidFill>
              <a:latin typeface="IM Fell English"/>
              <a:ea typeface="IM Fell English"/>
              <a:cs typeface="IM Fell English"/>
              <a:sym typeface="IM Fell English"/>
            </a:endParaRPr>
          </a:p>
          <a:p>
            <a:pPr indent="0" lvl="0" marL="0" rtl="0" algn="ctr">
              <a:lnSpc>
                <a:spcPct val="150000"/>
              </a:lnSpc>
              <a:spcBef>
                <a:spcPts val="0"/>
              </a:spcBef>
              <a:spcAft>
                <a:spcPts val="0"/>
              </a:spcAft>
              <a:buNone/>
            </a:pPr>
            <a:r>
              <a:t/>
            </a:r>
            <a:endParaRPr b="1" sz="1800">
              <a:solidFill>
                <a:srgbClr val="980000"/>
              </a:solidFill>
              <a:latin typeface="IM Fell English"/>
              <a:ea typeface="IM Fell English"/>
              <a:cs typeface="IM Fell English"/>
              <a:sym typeface="IM Fell English"/>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68" name="Shape 68"/>
        <p:cNvGrpSpPr/>
        <p:nvPr/>
      </p:nvGrpSpPr>
      <p:grpSpPr>
        <a:xfrm>
          <a:off x="0" y="0"/>
          <a:ext cx="0" cy="0"/>
          <a:chOff x="0" y="0"/>
          <a:chExt cx="0" cy="0"/>
        </a:xfrm>
      </p:grpSpPr>
      <p:sp>
        <p:nvSpPr>
          <p:cNvPr id="69" name="Google Shape;69;p15"/>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rgbClr val="FF00FF"/>
                </a:solidFill>
                <a:latin typeface="IM Fell English"/>
                <a:ea typeface="IM Fell English"/>
                <a:cs typeface="IM Fell English"/>
                <a:sym typeface="IM Fell English"/>
              </a:rPr>
              <a:t>Military Ranks</a:t>
            </a:r>
            <a:endParaRPr b="1">
              <a:solidFill>
                <a:srgbClr val="FF00FF"/>
              </a:solidFill>
              <a:latin typeface="IM Fell English"/>
              <a:ea typeface="IM Fell English"/>
              <a:cs typeface="IM Fell English"/>
              <a:sym typeface="IM Fell English"/>
            </a:endParaRPr>
          </a:p>
        </p:txBody>
      </p:sp>
      <p:sp>
        <p:nvSpPr>
          <p:cNvPr id="70" name="Google Shape;70;p15"/>
          <p:cNvSpPr txBox="1"/>
          <p:nvPr>
            <p:ph idx="1" type="subTitle"/>
          </p:nvPr>
        </p:nvSpPr>
        <p:spPr>
          <a:xfrm>
            <a:off x="173100" y="1053796"/>
            <a:ext cx="6816600" cy="1218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 sz="3000">
                <a:solidFill>
                  <a:srgbClr val="FF00FF"/>
                </a:solidFill>
                <a:latin typeface="IM Fell English"/>
                <a:ea typeface="IM Fell English"/>
                <a:cs typeface="IM Fell English"/>
                <a:sym typeface="IM Fell English"/>
              </a:rPr>
              <a:t>The weakest to the best of the army</a:t>
            </a:r>
            <a:endParaRPr b="1" sz="3000">
              <a:solidFill>
                <a:srgbClr val="FF00FF"/>
              </a:solidFill>
              <a:latin typeface="IM Fell English"/>
              <a:ea typeface="IM Fell English"/>
              <a:cs typeface="IM Fell English"/>
              <a:sym typeface="IM Fell English"/>
            </a:endParaRPr>
          </a:p>
        </p:txBody>
      </p:sp>
      <p:sp>
        <p:nvSpPr>
          <p:cNvPr id="71" name="Google Shape;71;p15"/>
          <p:cNvSpPr txBox="1"/>
          <p:nvPr>
            <p:ph type="ctrTitle"/>
          </p:nvPr>
        </p:nvSpPr>
        <p:spPr>
          <a:xfrm>
            <a:off x="249300" y="475072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solidFill>
                  <a:srgbClr val="FF00FF"/>
                </a:solidFill>
                <a:latin typeface="IM Fell English"/>
                <a:ea typeface="IM Fell English"/>
                <a:cs typeface="IM Fell English"/>
                <a:sym typeface="IM Fell English"/>
              </a:rPr>
              <a:t>The ranking follows best to weakest, Colonel General to Lieutenant General to Sergeant Major General to Colonel to </a:t>
            </a:r>
            <a:r>
              <a:rPr lang="en" sz="2400">
                <a:solidFill>
                  <a:srgbClr val="FF00FF"/>
                </a:solidFill>
                <a:latin typeface="IM Fell English"/>
                <a:ea typeface="IM Fell English"/>
                <a:cs typeface="IM Fell English"/>
                <a:sym typeface="IM Fell English"/>
              </a:rPr>
              <a:t>Captain</a:t>
            </a:r>
            <a:r>
              <a:rPr lang="en" sz="2400">
                <a:solidFill>
                  <a:srgbClr val="FF00FF"/>
                </a:solidFill>
                <a:latin typeface="IM Fell English"/>
                <a:ea typeface="IM Fell English"/>
                <a:cs typeface="IM Fell English"/>
                <a:sym typeface="IM Fell English"/>
              </a:rPr>
              <a:t> to Lieutenant to Sergeant Major to Ensigne to Sergeant to Corporal.</a:t>
            </a:r>
            <a:endParaRPr sz="2400">
              <a:solidFill>
                <a:srgbClr val="FF00FF"/>
              </a:solidFill>
              <a:latin typeface="IM Fell English"/>
              <a:ea typeface="IM Fell English"/>
              <a:cs typeface="IM Fell English"/>
              <a:sym typeface="IM Fell English"/>
            </a:endParaRPr>
          </a:p>
        </p:txBody>
      </p:sp>
      <p:pic>
        <p:nvPicPr>
          <p:cNvPr id="72" name="Google Shape;72;p15"/>
          <p:cNvPicPr preferRelativeResize="0"/>
          <p:nvPr/>
        </p:nvPicPr>
        <p:blipFill>
          <a:blip r:embed="rId3">
            <a:alphaModFix/>
          </a:blip>
          <a:stretch>
            <a:fillRect/>
          </a:stretch>
        </p:blipFill>
        <p:spPr>
          <a:xfrm>
            <a:off x="1826562" y="1602638"/>
            <a:ext cx="3662075" cy="4704274"/>
          </a:xfrm>
          <a:prstGeom prst="rect">
            <a:avLst/>
          </a:prstGeom>
          <a:noFill/>
          <a:ln cap="flat" cmpd="sng" w="38100">
            <a:solidFill>
              <a:srgbClr val="A64D79"/>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76" name="Shape 76"/>
        <p:cNvGrpSpPr/>
        <p:nvPr/>
      </p:nvGrpSpPr>
      <p:grpSpPr>
        <a:xfrm>
          <a:off x="0" y="0"/>
          <a:ext cx="0" cy="0"/>
          <a:chOff x="0" y="0"/>
          <a:chExt cx="0" cy="0"/>
        </a:xfrm>
      </p:grpSpPr>
      <p:sp>
        <p:nvSpPr>
          <p:cNvPr id="77" name="Google Shape;77;p16"/>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rgbClr val="FFD966"/>
                </a:solidFill>
                <a:latin typeface="IM Fell English"/>
                <a:ea typeface="IM Fell English"/>
                <a:cs typeface="IM Fell English"/>
                <a:sym typeface="IM Fell English"/>
              </a:rPr>
              <a:t>Training Weapons</a:t>
            </a:r>
            <a:endParaRPr b="1">
              <a:solidFill>
                <a:srgbClr val="FFD966"/>
              </a:solidFill>
              <a:latin typeface="IM Fell English"/>
              <a:ea typeface="IM Fell English"/>
              <a:cs typeface="IM Fell English"/>
              <a:sym typeface="IM Fell English"/>
            </a:endParaRPr>
          </a:p>
        </p:txBody>
      </p:sp>
      <p:sp>
        <p:nvSpPr>
          <p:cNvPr id="78" name="Google Shape;78;p16"/>
          <p:cNvSpPr txBox="1"/>
          <p:nvPr>
            <p:ph idx="1" type="subTitle"/>
          </p:nvPr>
        </p:nvSpPr>
        <p:spPr>
          <a:xfrm>
            <a:off x="173100" y="1053796"/>
            <a:ext cx="6816600" cy="1218900"/>
          </a:xfrm>
          <a:prstGeom prst="rect">
            <a:avLst/>
          </a:prstGeom>
        </p:spPr>
        <p:txBody>
          <a:bodyPr anchorCtr="0" anchor="t" bIns="91425" lIns="91425" spcFirstLastPara="1" rIns="91425" wrap="square" tIns="91425">
            <a:normAutofit fontScale="92500"/>
          </a:bodyPr>
          <a:lstStyle/>
          <a:p>
            <a:pPr indent="0" lvl="0" marL="0" rtl="0" algn="ctr">
              <a:lnSpc>
                <a:spcPct val="150000"/>
              </a:lnSpc>
              <a:spcBef>
                <a:spcPts val="0"/>
              </a:spcBef>
              <a:spcAft>
                <a:spcPts val="0"/>
              </a:spcAft>
              <a:buNone/>
            </a:pPr>
            <a:r>
              <a:rPr b="1" lang="en" sz="3000">
                <a:solidFill>
                  <a:srgbClr val="FFD966"/>
                </a:solidFill>
                <a:latin typeface="IM Fell English"/>
                <a:ea typeface="IM Fell English"/>
                <a:cs typeface="IM Fell English"/>
                <a:sym typeface="IM Fell English"/>
              </a:rPr>
              <a:t>Broadswords, Cutting Swords, and Rapiers</a:t>
            </a:r>
            <a:endParaRPr b="1" sz="3000">
              <a:solidFill>
                <a:srgbClr val="FFD966"/>
              </a:solidFill>
              <a:latin typeface="IM Fell English"/>
              <a:ea typeface="IM Fell English"/>
              <a:cs typeface="IM Fell English"/>
              <a:sym typeface="IM Fell English"/>
            </a:endParaRPr>
          </a:p>
        </p:txBody>
      </p:sp>
      <p:sp>
        <p:nvSpPr>
          <p:cNvPr id="79" name="Google Shape;79;p16"/>
          <p:cNvSpPr txBox="1"/>
          <p:nvPr>
            <p:ph type="ctrTitle"/>
          </p:nvPr>
        </p:nvSpPr>
        <p:spPr>
          <a:xfrm>
            <a:off x="249300" y="475072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solidFill>
                  <a:srgbClr val="FFD966"/>
                </a:solidFill>
                <a:latin typeface="IM Fell English"/>
                <a:ea typeface="IM Fell English"/>
                <a:cs typeface="IM Fell English"/>
                <a:sym typeface="IM Fell English"/>
              </a:rPr>
              <a:t>Soldiers used these close range weapons as training items in fencing. The most favorite one was the rapier.</a:t>
            </a:r>
            <a:endParaRPr sz="2400">
              <a:solidFill>
                <a:srgbClr val="FFD966"/>
              </a:solidFill>
              <a:latin typeface="IM Fell English"/>
              <a:ea typeface="IM Fell English"/>
              <a:cs typeface="IM Fell English"/>
              <a:sym typeface="IM Fell English"/>
            </a:endParaRPr>
          </a:p>
        </p:txBody>
      </p:sp>
      <p:pic>
        <p:nvPicPr>
          <p:cNvPr id="80" name="Google Shape;80;p16"/>
          <p:cNvPicPr preferRelativeResize="0"/>
          <p:nvPr/>
        </p:nvPicPr>
        <p:blipFill>
          <a:blip r:embed="rId3">
            <a:alphaModFix/>
          </a:blip>
          <a:stretch>
            <a:fillRect/>
          </a:stretch>
        </p:blipFill>
        <p:spPr>
          <a:xfrm>
            <a:off x="1214888" y="1664463"/>
            <a:ext cx="4885425" cy="4885425"/>
          </a:xfrm>
          <a:prstGeom prst="rect">
            <a:avLst/>
          </a:prstGeom>
          <a:noFill/>
          <a:ln cap="flat" cmpd="sng" w="76200">
            <a:solidFill>
              <a:srgbClr val="85200C"/>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1130"/>
        </a:solidFill>
      </p:bgPr>
    </p:bg>
    <p:spTree>
      <p:nvGrpSpPr>
        <p:cNvPr id="84" name="Shape 84"/>
        <p:cNvGrpSpPr/>
        <p:nvPr/>
      </p:nvGrpSpPr>
      <p:grpSpPr>
        <a:xfrm>
          <a:off x="0" y="0"/>
          <a:ext cx="0" cy="0"/>
          <a:chOff x="0" y="0"/>
          <a:chExt cx="0" cy="0"/>
        </a:xfrm>
      </p:grpSpPr>
      <p:sp>
        <p:nvSpPr>
          <p:cNvPr id="85" name="Google Shape;85;p17"/>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rgbClr val="E69138"/>
                </a:solidFill>
                <a:latin typeface="IM Fell English"/>
                <a:ea typeface="IM Fell English"/>
                <a:cs typeface="IM Fell English"/>
                <a:sym typeface="IM Fell English"/>
              </a:rPr>
              <a:t>Rapiers</a:t>
            </a:r>
            <a:endParaRPr b="1">
              <a:solidFill>
                <a:srgbClr val="E69138"/>
              </a:solidFill>
              <a:latin typeface="IM Fell English"/>
              <a:ea typeface="IM Fell English"/>
              <a:cs typeface="IM Fell English"/>
              <a:sym typeface="IM Fell English"/>
            </a:endParaRPr>
          </a:p>
        </p:txBody>
      </p:sp>
      <p:sp>
        <p:nvSpPr>
          <p:cNvPr id="86" name="Google Shape;86;p17"/>
          <p:cNvSpPr txBox="1"/>
          <p:nvPr>
            <p:ph idx="1" type="subTitle"/>
          </p:nvPr>
        </p:nvSpPr>
        <p:spPr>
          <a:xfrm>
            <a:off x="173100" y="1053796"/>
            <a:ext cx="6816600" cy="1218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 sz="3000">
                <a:solidFill>
                  <a:srgbClr val="E69138"/>
                </a:solidFill>
                <a:latin typeface="IM Fell English"/>
                <a:ea typeface="IM Fell English"/>
                <a:cs typeface="IM Fell English"/>
                <a:sym typeface="IM Fell English"/>
              </a:rPr>
              <a:t>The favorite weapon</a:t>
            </a:r>
            <a:endParaRPr b="1" sz="3000">
              <a:solidFill>
                <a:srgbClr val="E69138"/>
              </a:solidFill>
              <a:latin typeface="IM Fell English"/>
              <a:ea typeface="IM Fell English"/>
              <a:cs typeface="IM Fell English"/>
              <a:sym typeface="IM Fell English"/>
            </a:endParaRPr>
          </a:p>
        </p:txBody>
      </p:sp>
      <p:sp>
        <p:nvSpPr>
          <p:cNvPr id="87" name="Google Shape;87;p17"/>
          <p:cNvSpPr txBox="1"/>
          <p:nvPr>
            <p:ph type="ctrTitle"/>
          </p:nvPr>
        </p:nvSpPr>
        <p:spPr>
          <a:xfrm>
            <a:off x="249300" y="475072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solidFill>
                  <a:srgbClr val="E69138"/>
                </a:solidFill>
                <a:latin typeface="IM Fell English"/>
                <a:ea typeface="IM Fell English"/>
                <a:cs typeface="IM Fell English"/>
                <a:sym typeface="IM Fell English"/>
              </a:rPr>
              <a:t>Even </a:t>
            </a:r>
            <a:r>
              <a:rPr lang="en" sz="2400">
                <a:solidFill>
                  <a:srgbClr val="E69138"/>
                </a:solidFill>
                <a:latin typeface="IM Fell English"/>
                <a:ea typeface="IM Fell English"/>
                <a:cs typeface="IM Fell English"/>
                <a:sym typeface="IM Fell English"/>
              </a:rPr>
              <a:t>though the blade is wide and the sides aren't sharp but the point was a sharp killer with its 30 to 72 inches size, attacking with quick thrusting and cutting attacks being the most deadliest weapon of them all.</a:t>
            </a:r>
            <a:endParaRPr sz="2400">
              <a:solidFill>
                <a:srgbClr val="E69138"/>
              </a:solidFill>
              <a:latin typeface="IM Fell English"/>
              <a:ea typeface="IM Fell English"/>
              <a:cs typeface="IM Fell English"/>
              <a:sym typeface="IM Fell English"/>
            </a:endParaRPr>
          </a:p>
        </p:txBody>
      </p:sp>
      <p:pic>
        <p:nvPicPr>
          <p:cNvPr id="88" name="Google Shape;88;p17"/>
          <p:cNvPicPr preferRelativeResize="0"/>
          <p:nvPr/>
        </p:nvPicPr>
        <p:blipFill>
          <a:blip r:embed="rId3">
            <a:alphaModFix/>
          </a:blip>
          <a:stretch>
            <a:fillRect/>
          </a:stretch>
        </p:blipFill>
        <p:spPr>
          <a:xfrm>
            <a:off x="405374" y="2485425"/>
            <a:ext cx="6504452" cy="2654625"/>
          </a:xfrm>
          <a:prstGeom prst="rect">
            <a:avLst/>
          </a:prstGeom>
          <a:noFill/>
          <a:ln cap="flat" cmpd="sng" w="152400">
            <a:solidFill>
              <a:srgbClr val="CC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4EA7"/>
        </a:solidFill>
      </p:bgPr>
    </p:bg>
    <p:spTree>
      <p:nvGrpSpPr>
        <p:cNvPr id="92" name="Shape 92"/>
        <p:cNvGrpSpPr/>
        <p:nvPr/>
      </p:nvGrpSpPr>
      <p:grpSpPr>
        <a:xfrm>
          <a:off x="0" y="0"/>
          <a:ext cx="0" cy="0"/>
          <a:chOff x="0" y="0"/>
          <a:chExt cx="0" cy="0"/>
        </a:xfrm>
      </p:grpSpPr>
      <p:sp>
        <p:nvSpPr>
          <p:cNvPr id="93" name="Google Shape;93;p18"/>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rgbClr val="D9D9D9"/>
                </a:solidFill>
                <a:latin typeface="IM Fell English"/>
                <a:ea typeface="IM Fell English"/>
                <a:cs typeface="IM Fell English"/>
                <a:sym typeface="IM Fell English"/>
              </a:rPr>
              <a:t>Daggers</a:t>
            </a:r>
            <a:endParaRPr b="1">
              <a:solidFill>
                <a:srgbClr val="D9D9D9"/>
              </a:solidFill>
              <a:latin typeface="IM Fell English"/>
              <a:ea typeface="IM Fell English"/>
              <a:cs typeface="IM Fell English"/>
              <a:sym typeface="IM Fell English"/>
            </a:endParaRPr>
          </a:p>
        </p:txBody>
      </p:sp>
      <p:sp>
        <p:nvSpPr>
          <p:cNvPr id="94" name="Google Shape;94;p18"/>
          <p:cNvSpPr txBox="1"/>
          <p:nvPr>
            <p:ph idx="1" type="subTitle"/>
          </p:nvPr>
        </p:nvSpPr>
        <p:spPr>
          <a:xfrm>
            <a:off x="173100" y="1053796"/>
            <a:ext cx="6816600" cy="1218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 sz="3000">
                <a:solidFill>
                  <a:srgbClr val="D9D9D9"/>
                </a:solidFill>
                <a:latin typeface="IM Fell English"/>
                <a:ea typeface="IM Fell English"/>
                <a:cs typeface="IM Fell English"/>
                <a:sym typeface="IM Fell English"/>
              </a:rPr>
              <a:t>The small weapon</a:t>
            </a:r>
            <a:endParaRPr b="1" sz="3000">
              <a:solidFill>
                <a:srgbClr val="D9D9D9"/>
              </a:solidFill>
              <a:latin typeface="IM Fell English"/>
              <a:ea typeface="IM Fell English"/>
              <a:cs typeface="IM Fell English"/>
              <a:sym typeface="IM Fell English"/>
            </a:endParaRPr>
          </a:p>
        </p:txBody>
      </p:sp>
      <p:sp>
        <p:nvSpPr>
          <p:cNvPr id="95" name="Google Shape;95;p18"/>
          <p:cNvSpPr txBox="1"/>
          <p:nvPr>
            <p:ph type="ctrTitle"/>
          </p:nvPr>
        </p:nvSpPr>
        <p:spPr>
          <a:xfrm>
            <a:off x="249300" y="475072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solidFill>
                  <a:srgbClr val="D9D9D9"/>
                </a:solidFill>
                <a:latin typeface="IM Fell English"/>
                <a:ea typeface="IM Fell English"/>
                <a:cs typeface="IM Fell English"/>
                <a:sym typeface="IM Fell English"/>
              </a:rPr>
              <a:t>They were very short blades and were used to </a:t>
            </a:r>
            <a:r>
              <a:rPr lang="en" sz="2400">
                <a:solidFill>
                  <a:srgbClr val="D9D9D9"/>
                </a:solidFill>
                <a:latin typeface="IM Fell English"/>
                <a:ea typeface="IM Fell English"/>
                <a:cs typeface="IM Fell English"/>
                <a:sym typeface="IM Fell English"/>
              </a:rPr>
              <a:t>pierce, thrust, and stab weapons. They were the secondary weapon of the army</a:t>
            </a:r>
            <a:endParaRPr sz="2400">
              <a:solidFill>
                <a:srgbClr val="D9D9D9"/>
              </a:solidFill>
              <a:latin typeface="IM Fell English"/>
              <a:ea typeface="IM Fell English"/>
              <a:cs typeface="IM Fell English"/>
              <a:sym typeface="IM Fell English"/>
            </a:endParaRPr>
          </a:p>
        </p:txBody>
      </p:sp>
      <p:pic>
        <p:nvPicPr>
          <p:cNvPr id="96" name="Google Shape;96;p18"/>
          <p:cNvPicPr preferRelativeResize="0"/>
          <p:nvPr/>
        </p:nvPicPr>
        <p:blipFill>
          <a:blip r:embed="rId3">
            <a:alphaModFix/>
          </a:blip>
          <a:stretch>
            <a:fillRect/>
          </a:stretch>
        </p:blipFill>
        <p:spPr>
          <a:xfrm>
            <a:off x="1770525" y="2067700"/>
            <a:ext cx="3774150" cy="3774150"/>
          </a:xfrm>
          <a:prstGeom prst="rect">
            <a:avLst/>
          </a:prstGeom>
          <a:noFill/>
          <a:ln cap="flat" cmpd="sng" w="228600">
            <a:solidFill>
              <a:srgbClr val="F1C23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0" name="Shape 100"/>
        <p:cNvGrpSpPr/>
        <p:nvPr/>
      </p:nvGrpSpPr>
      <p:grpSpPr>
        <a:xfrm>
          <a:off x="0" y="0"/>
          <a:ext cx="0" cy="0"/>
          <a:chOff x="0" y="0"/>
          <a:chExt cx="0" cy="0"/>
        </a:xfrm>
      </p:grpSpPr>
      <p:sp>
        <p:nvSpPr>
          <p:cNvPr id="101" name="Google Shape;101;p19"/>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rgbClr val="0C343D"/>
                </a:solidFill>
                <a:latin typeface="IM Fell English"/>
                <a:ea typeface="IM Fell English"/>
                <a:cs typeface="IM Fell English"/>
                <a:sym typeface="IM Fell English"/>
              </a:rPr>
              <a:t>Battle Axe</a:t>
            </a:r>
            <a:endParaRPr b="1">
              <a:solidFill>
                <a:srgbClr val="0C343D"/>
              </a:solidFill>
              <a:latin typeface="IM Fell English"/>
              <a:ea typeface="IM Fell English"/>
              <a:cs typeface="IM Fell English"/>
              <a:sym typeface="IM Fell English"/>
            </a:endParaRPr>
          </a:p>
        </p:txBody>
      </p:sp>
      <p:sp>
        <p:nvSpPr>
          <p:cNvPr id="102" name="Google Shape;102;p19"/>
          <p:cNvSpPr txBox="1"/>
          <p:nvPr>
            <p:ph idx="1" type="subTitle"/>
          </p:nvPr>
        </p:nvSpPr>
        <p:spPr>
          <a:xfrm>
            <a:off x="173100" y="1053796"/>
            <a:ext cx="6816600" cy="1218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 sz="3000">
                <a:solidFill>
                  <a:srgbClr val="0C343D"/>
                </a:solidFill>
                <a:latin typeface="IM Fell English"/>
                <a:ea typeface="IM Fell English"/>
                <a:cs typeface="IM Fell English"/>
                <a:sym typeface="IM Fell English"/>
              </a:rPr>
              <a:t>Battle weapon</a:t>
            </a:r>
            <a:endParaRPr b="1" sz="3000">
              <a:solidFill>
                <a:srgbClr val="0C343D"/>
              </a:solidFill>
              <a:latin typeface="IM Fell English"/>
              <a:ea typeface="IM Fell English"/>
              <a:cs typeface="IM Fell English"/>
              <a:sym typeface="IM Fell English"/>
            </a:endParaRPr>
          </a:p>
        </p:txBody>
      </p:sp>
      <p:sp>
        <p:nvSpPr>
          <p:cNvPr id="103" name="Google Shape;103;p19"/>
          <p:cNvSpPr txBox="1"/>
          <p:nvPr>
            <p:ph type="ctrTitle"/>
          </p:nvPr>
        </p:nvSpPr>
        <p:spPr>
          <a:xfrm>
            <a:off x="249300" y="475072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solidFill>
                  <a:srgbClr val="0C343D"/>
                </a:solidFill>
                <a:latin typeface="IM Fell English"/>
                <a:ea typeface="IM Fell English"/>
                <a:cs typeface="IM Fell English"/>
                <a:sym typeface="IM Fell English"/>
              </a:rPr>
              <a:t>Foot Soldiers use this weapon for close combat because it was extremely effect by having low precision.</a:t>
            </a:r>
            <a:endParaRPr sz="2400">
              <a:solidFill>
                <a:srgbClr val="0C343D"/>
              </a:solidFill>
              <a:latin typeface="IM Fell English"/>
              <a:ea typeface="IM Fell English"/>
              <a:cs typeface="IM Fell English"/>
              <a:sym typeface="IM Fell English"/>
            </a:endParaRPr>
          </a:p>
        </p:txBody>
      </p:sp>
      <p:pic>
        <p:nvPicPr>
          <p:cNvPr id="104" name="Google Shape;104;p19"/>
          <p:cNvPicPr preferRelativeResize="0"/>
          <p:nvPr/>
        </p:nvPicPr>
        <p:blipFill>
          <a:blip r:embed="rId3">
            <a:alphaModFix/>
          </a:blip>
          <a:stretch>
            <a:fillRect/>
          </a:stretch>
        </p:blipFill>
        <p:spPr>
          <a:xfrm>
            <a:off x="1603262" y="1702100"/>
            <a:ext cx="4108676" cy="48101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rgbClr val="D9EAD3"/>
                </a:solidFill>
                <a:latin typeface="IM Fell English"/>
                <a:ea typeface="IM Fell English"/>
                <a:cs typeface="IM Fell English"/>
                <a:sym typeface="IM Fell English"/>
              </a:rPr>
              <a:t>Long Ranged weapons</a:t>
            </a:r>
            <a:endParaRPr b="1">
              <a:solidFill>
                <a:srgbClr val="D9EAD3"/>
              </a:solidFill>
              <a:latin typeface="IM Fell English"/>
              <a:ea typeface="IM Fell English"/>
              <a:cs typeface="IM Fell English"/>
              <a:sym typeface="IM Fell English"/>
            </a:endParaRPr>
          </a:p>
        </p:txBody>
      </p:sp>
      <p:sp>
        <p:nvSpPr>
          <p:cNvPr id="110" name="Google Shape;110;p20"/>
          <p:cNvSpPr txBox="1"/>
          <p:nvPr>
            <p:ph idx="1" type="subTitle"/>
          </p:nvPr>
        </p:nvSpPr>
        <p:spPr>
          <a:xfrm>
            <a:off x="173100" y="1053796"/>
            <a:ext cx="6816600" cy="1218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 sz="3000">
                <a:solidFill>
                  <a:srgbClr val="D9EAD3"/>
                </a:solidFill>
                <a:latin typeface="IM Fell English"/>
                <a:ea typeface="IM Fell English"/>
                <a:cs typeface="IM Fell English"/>
                <a:sym typeface="IM Fell English"/>
              </a:rPr>
              <a:t>Bows and Arrows and Crossbows</a:t>
            </a:r>
            <a:endParaRPr b="1" sz="3000">
              <a:solidFill>
                <a:srgbClr val="D9EAD3"/>
              </a:solidFill>
              <a:latin typeface="IM Fell English"/>
              <a:ea typeface="IM Fell English"/>
              <a:cs typeface="IM Fell English"/>
              <a:sym typeface="IM Fell English"/>
            </a:endParaRPr>
          </a:p>
        </p:txBody>
      </p:sp>
      <p:sp>
        <p:nvSpPr>
          <p:cNvPr id="111" name="Google Shape;111;p20"/>
          <p:cNvSpPr txBox="1"/>
          <p:nvPr>
            <p:ph type="ctrTitle"/>
          </p:nvPr>
        </p:nvSpPr>
        <p:spPr>
          <a:xfrm>
            <a:off x="249300" y="475072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solidFill>
                  <a:srgbClr val="D9EAD3"/>
                </a:solidFill>
                <a:latin typeface="IM Fell English"/>
                <a:ea typeface="IM Fell English"/>
                <a:cs typeface="IM Fell English"/>
                <a:sym typeface="IM Fell English"/>
              </a:rPr>
              <a:t>Bows and arrows were highly effective on long ranges by how easy to use and arrows having sharp ends and going far when shot. Crossbows were not as easy to use and had a long reload time however had a higher range.</a:t>
            </a:r>
            <a:endParaRPr sz="2400">
              <a:solidFill>
                <a:srgbClr val="D9EAD3"/>
              </a:solidFill>
              <a:latin typeface="IM Fell English"/>
              <a:ea typeface="IM Fell English"/>
              <a:cs typeface="IM Fell English"/>
              <a:sym typeface="IM Fell English"/>
            </a:endParaRPr>
          </a:p>
        </p:txBody>
      </p:sp>
      <p:pic>
        <p:nvPicPr>
          <p:cNvPr id="112" name="Google Shape;112;p20"/>
          <p:cNvPicPr preferRelativeResize="0"/>
          <p:nvPr/>
        </p:nvPicPr>
        <p:blipFill>
          <a:blip r:embed="rId3">
            <a:alphaModFix/>
          </a:blip>
          <a:stretch>
            <a:fillRect/>
          </a:stretch>
        </p:blipFill>
        <p:spPr>
          <a:xfrm>
            <a:off x="830750" y="1870863"/>
            <a:ext cx="5653700" cy="3863025"/>
          </a:xfrm>
          <a:prstGeom prst="rect">
            <a:avLst/>
          </a:prstGeom>
          <a:noFill/>
          <a:ln cap="flat" cmpd="sng" w="228600">
            <a:solidFill>
              <a:srgbClr val="274E13"/>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16" name="Shape 116"/>
        <p:cNvGrpSpPr/>
        <p:nvPr/>
      </p:nvGrpSpPr>
      <p:grpSpPr>
        <a:xfrm>
          <a:off x="0" y="0"/>
          <a:ext cx="0" cy="0"/>
          <a:chOff x="0" y="0"/>
          <a:chExt cx="0" cy="0"/>
        </a:xfrm>
      </p:grpSpPr>
      <p:sp>
        <p:nvSpPr>
          <p:cNvPr id="117" name="Google Shape;117;p21"/>
          <p:cNvSpPr txBox="1"/>
          <p:nvPr>
            <p:ph type="ctrTitle"/>
          </p:nvPr>
        </p:nvSpPr>
        <p:spPr>
          <a:xfrm>
            <a:off x="249300" y="-213937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rgbClr val="8E7CC3"/>
                </a:solidFill>
                <a:latin typeface="IM Fell English"/>
                <a:ea typeface="IM Fell English"/>
                <a:cs typeface="IM Fell English"/>
                <a:sym typeface="IM Fell English"/>
              </a:rPr>
              <a:t>Musket</a:t>
            </a:r>
            <a:endParaRPr b="1">
              <a:solidFill>
                <a:srgbClr val="8E7CC3"/>
              </a:solidFill>
              <a:latin typeface="IM Fell English"/>
              <a:ea typeface="IM Fell English"/>
              <a:cs typeface="IM Fell English"/>
              <a:sym typeface="IM Fell English"/>
            </a:endParaRPr>
          </a:p>
        </p:txBody>
      </p:sp>
      <p:sp>
        <p:nvSpPr>
          <p:cNvPr id="118" name="Google Shape;118;p21"/>
          <p:cNvSpPr txBox="1"/>
          <p:nvPr>
            <p:ph idx="1" type="subTitle"/>
          </p:nvPr>
        </p:nvSpPr>
        <p:spPr>
          <a:xfrm>
            <a:off x="173100" y="1053796"/>
            <a:ext cx="6816600" cy="1218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 sz="3000">
                <a:solidFill>
                  <a:srgbClr val="8E7CC3"/>
                </a:solidFill>
                <a:latin typeface="IM Fell English"/>
                <a:ea typeface="IM Fell English"/>
                <a:cs typeface="IM Fell English"/>
                <a:sym typeface="IM Fell English"/>
              </a:rPr>
              <a:t>THE GUN (fire arms)</a:t>
            </a:r>
            <a:endParaRPr b="1" sz="3000">
              <a:solidFill>
                <a:srgbClr val="8E7CC3"/>
              </a:solidFill>
              <a:latin typeface="IM Fell English"/>
              <a:ea typeface="IM Fell English"/>
              <a:cs typeface="IM Fell English"/>
              <a:sym typeface="IM Fell English"/>
            </a:endParaRPr>
          </a:p>
        </p:txBody>
      </p:sp>
      <p:sp>
        <p:nvSpPr>
          <p:cNvPr id="119" name="Google Shape;119;p21"/>
          <p:cNvSpPr txBox="1"/>
          <p:nvPr>
            <p:ph type="ctrTitle"/>
          </p:nvPr>
        </p:nvSpPr>
        <p:spPr>
          <a:xfrm>
            <a:off x="249300" y="4750725"/>
            <a:ext cx="6816600" cy="315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solidFill>
                  <a:srgbClr val="8E7CC3"/>
                </a:solidFill>
                <a:latin typeface="IM Fell English"/>
                <a:ea typeface="IM Fell English"/>
                <a:cs typeface="IM Fell English"/>
                <a:sym typeface="IM Fell English"/>
              </a:rPr>
              <a:t>It had two </a:t>
            </a:r>
            <a:r>
              <a:rPr lang="en" sz="2400">
                <a:solidFill>
                  <a:srgbClr val="8E7CC3"/>
                </a:solidFill>
                <a:latin typeface="IM Fell English"/>
                <a:ea typeface="IM Fell English"/>
                <a:cs typeface="IM Fell English"/>
                <a:sym typeface="IM Fell English"/>
              </a:rPr>
              <a:t>versions, first having terrible accurately and a long reload time, second being improved by having flintlocks but both were used as long ranged weapons.</a:t>
            </a:r>
            <a:endParaRPr sz="2400">
              <a:solidFill>
                <a:srgbClr val="8E7CC3"/>
              </a:solidFill>
              <a:latin typeface="IM Fell English"/>
              <a:ea typeface="IM Fell English"/>
              <a:cs typeface="IM Fell English"/>
              <a:sym typeface="IM Fell English"/>
            </a:endParaRPr>
          </a:p>
        </p:txBody>
      </p:sp>
      <p:pic>
        <p:nvPicPr>
          <p:cNvPr id="120" name="Google Shape;120;p21"/>
          <p:cNvPicPr preferRelativeResize="0"/>
          <p:nvPr/>
        </p:nvPicPr>
        <p:blipFill>
          <a:blip r:embed="rId3">
            <a:alphaModFix/>
          </a:blip>
          <a:stretch>
            <a:fillRect/>
          </a:stretch>
        </p:blipFill>
        <p:spPr>
          <a:xfrm>
            <a:off x="152399" y="2872409"/>
            <a:ext cx="7010401" cy="2164732"/>
          </a:xfrm>
          <a:prstGeom prst="rect">
            <a:avLst/>
          </a:prstGeom>
          <a:noFill/>
          <a:ln cap="flat" cmpd="sng" w="76200">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